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7" r:id="rId16"/>
    <p:sldId id="278" r:id="rId17"/>
    <p:sldId id="270" r:id="rId18"/>
    <p:sldId id="271" r:id="rId19"/>
    <p:sldId id="272" r:id="rId20"/>
    <p:sldId id="274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2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9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9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8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1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3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0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736193-EDE3-4BB5-AE5F-E6E5472AB8B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15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393091"/>
            <a:ext cx="10115203" cy="1822118"/>
          </a:xfrm>
        </p:spPr>
        <p:txBody>
          <a:bodyPr anchor="ctr">
            <a:normAutofit fontScale="90000"/>
          </a:bodyPr>
          <a:lstStyle/>
          <a:p>
            <a:r>
              <a:rPr lang="fr-FR"/>
              <a:t>Ranking model and comparison model results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221B-337A-14C9-2D5E-DD400044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Handpicked ranking model from the tuning process </a:t>
            </a:r>
            <a:endParaRPr lang="en-CA"/>
          </a:p>
        </p:txBody>
      </p:sp>
      <p:pic>
        <p:nvPicPr>
          <p:cNvPr id="4" name="Picture 3" descr="A picture containing screenshot, tree, panorama&#10;&#10;Description automatically generated">
            <a:extLst>
              <a:ext uri="{FF2B5EF4-FFF2-40B4-BE49-F238E27FC236}">
                <a16:creationId xmlns:a16="http://schemas.microsoft.com/office/drawing/2014/main" id="{DDC6C85C-476A-E97F-01AE-C448269F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89" y="2116389"/>
            <a:ext cx="9183382" cy="1867161"/>
          </a:xfrm>
          <a:prstGeom prst="rect">
            <a:avLst/>
          </a:prstGeom>
        </p:spPr>
      </p:pic>
      <p:pic>
        <p:nvPicPr>
          <p:cNvPr id="8" name="Picture 7" descr="A picture containing screenshot, panorama, sky, tree&#10;&#10;Description automatically generated">
            <a:extLst>
              <a:ext uri="{FF2B5EF4-FFF2-40B4-BE49-F238E27FC236}">
                <a16:creationId xmlns:a16="http://schemas.microsoft.com/office/drawing/2014/main" id="{668B82BA-F6F2-0A81-62D6-5A3664DE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09" y="4173012"/>
            <a:ext cx="9183382" cy="1895257"/>
          </a:xfrm>
          <a:prstGeom prst="rect">
            <a:avLst/>
          </a:prstGeom>
        </p:spPr>
      </p:pic>
      <p:sp>
        <p:nvSpPr>
          <p:cNvPr id="9" name="Date Placeholder 14">
            <a:extLst>
              <a:ext uri="{FF2B5EF4-FFF2-40B4-BE49-F238E27FC236}">
                <a16:creationId xmlns:a16="http://schemas.microsoft.com/office/drawing/2014/main" id="{93DB7CB7-4DB0-540A-18EC-DF573A56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C2F320E4-AF94-8A5F-C75E-D132D932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C78B38AD-22E6-4224-A711-E2A9BCCD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8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99491"/>
            <a:ext cx="10115203" cy="1822118"/>
          </a:xfrm>
        </p:spPr>
        <p:txBody>
          <a:bodyPr anchor="ctr">
            <a:normAutofit/>
          </a:bodyPr>
          <a:lstStyle/>
          <a:p>
            <a:r>
              <a:rPr lang="fr-FR"/>
              <a:t>Comparison model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5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trained for 60 epoch with initial data (fine tuned by hand)</a:t>
            </a:r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C42F51E-C722-A108-E5C9-A8F83138F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E9599F0-03B7-4A7A-5629-2BC96FA9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464A5FF7-725B-69BB-F846-3DB0AD59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08AC65C2-AF8A-114B-8706-D47D82D0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FD8973D0-17E9-6BAC-C0B5-BF4F8029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6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Comparison model trained for 60 epoch with initial data (fine tuned by hand)</a:t>
            </a:r>
            <a:endParaRPr lang="en-CA"/>
          </a:p>
        </p:txBody>
      </p:sp>
      <p:pic>
        <p:nvPicPr>
          <p:cNvPr id="4" name="Picture 3" descr="A collage of a road&#10;&#10;Description automatically generated with low confidence">
            <a:extLst>
              <a:ext uri="{FF2B5EF4-FFF2-40B4-BE49-F238E27FC236}">
                <a16:creationId xmlns:a16="http://schemas.microsoft.com/office/drawing/2014/main" id="{8DE62F10-5EAF-A91C-878C-7669E60B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6" y="2048577"/>
            <a:ext cx="7933507" cy="4191585"/>
          </a:xfrm>
          <a:prstGeom prst="rect">
            <a:avLst/>
          </a:prstGeom>
        </p:spPr>
      </p:pic>
      <p:sp>
        <p:nvSpPr>
          <p:cNvPr id="6" name="Date Placeholder 14">
            <a:extLst>
              <a:ext uri="{FF2B5EF4-FFF2-40B4-BE49-F238E27FC236}">
                <a16:creationId xmlns:a16="http://schemas.microsoft.com/office/drawing/2014/main" id="{F64F793C-7FF2-45E4-484F-78A0D973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8" name="Footer Placeholder 15">
            <a:extLst>
              <a:ext uri="{FF2B5EF4-FFF2-40B4-BE49-F238E27FC236}">
                <a16:creationId xmlns:a16="http://schemas.microsoft.com/office/drawing/2014/main" id="{FA1C0BE6-E648-D09B-9EC6-14BC41F7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9" name="Slide Number Placeholder 16">
            <a:extLst>
              <a:ext uri="{FF2B5EF4-FFF2-40B4-BE49-F238E27FC236}">
                <a16:creationId xmlns:a16="http://schemas.microsoft.com/office/drawing/2014/main" id="{63D1A48E-3F86-193E-EAE4-C7943822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2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trained for 50 epochs with data augmentation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C53A407-81C2-013C-37EA-3B8B3622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70E3EA8-1A50-3331-237B-35E051FAD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945AEDF5-3A55-D964-8D80-8341D4E9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21A6C188-D510-3B4E-2994-C70D946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DF8D496-EDD3-EDC2-EB0F-B12B8F9A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tuned with data augmentation</a:t>
            </a:r>
          </a:p>
        </p:txBody>
      </p:sp>
      <p:pic>
        <p:nvPicPr>
          <p:cNvPr id="11" name="Picture 10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33CC3D7B-A415-8EC1-D4E1-76899B81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725886C-B239-9CF4-B4F9-6836CDBF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945AEDF5-3A55-D964-8D80-8341D4E9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21A6C188-D510-3B4E-2994-C70D946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DF8D496-EDD3-EDC2-EB0F-B12B8F9A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0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8A4B-27D8-0843-A835-C731EDFB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model handpicked from the tuned models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FAC7682E-ED98-597B-CC6E-87BBCE1C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28C0D7C-8C55-7C08-31B2-4981D9308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945AEDF5-3A55-D964-8D80-8341D4E9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21A6C188-D510-3B4E-2994-C70D9460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DF8D496-EDD3-EDC2-EB0F-B12B8F9A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94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99491"/>
            <a:ext cx="10115203" cy="1822118"/>
          </a:xfrm>
        </p:spPr>
        <p:txBody>
          <a:bodyPr anchor="ctr">
            <a:normAutofit/>
          </a:bodyPr>
          <a:lstStyle/>
          <a:p>
            <a:r>
              <a:rPr lang="fr-FR"/>
              <a:t>Mapillary data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4966-11FB-6FA8-8E74-09513668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48267"/>
            <a:ext cx="10058400" cy="748454"/>
          </a:xfrm>
        </p:spPr>
        <p:txBody>
          <a:bodyPr/>
          <a:lstStyle/>
          <a:p>
            <a:pPr algn="ctr"/>
            <a:r>
              <a:rPr lang="fr-FR"/>
              <a:t>How to acquire the data 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79B7-D19B-0927-A0C7-9496A3D2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50534"/>
            <a:ext cx="10058400" cy="402336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/>
              <a:t>Creating a grid around Ottawa</a:t>
            </a:r>
          </a:p>
          <a:p>
            <a:pPr>
              <a:buFontTx/>
              <a:buChar char="-"/>
            </a:pPr>
            <a:r>
              <a:rPr lang="fr-FR"/>
              <a:t>Getting the coordinates of each centroids of each tiles that constitutes the grid</a:t>
            </a:r>
          </a:p>
          <a:p>
            <a:pPr>
              <a:buFontTx/>
              <a:buChar char="-"/>
            </a:pPr>
            <a:r>
              <a:rPr lang="fr-FR"/>
              <a:t>Create a correct bounding box to get all the data inside of that tile without overlapping (no duplicate data)</a:t>
            </a:r>
          </a:p>
          <a:p>
            <a:pPr>
              <a:buFontTx/>
              <a:buChar char="-"/>
            </a:pPr>
            <a:r>
              <a:rPr lang="fr-FR"/>
              <a:t>Query the Mapillary API to get the image ids and coordonates inside of these bounding boxes</a:t>
            </a:r>
          </a:p>
          <a:p>
            <a:pPr>
              <a:buFontTx/>
              <a:buChar char="-"/>
            </a:pPr>
            <a:r>
              <a:rPr lang="fr-FR"/>
              <a:t>Run another query to complete missing data because API endpoint doesn’t work sometimes</a:t>
            </a:r>
          </a:p>
          <a:p>
            <a:pPr>
              <a:buFontTx/>
              <a:buChar char="-"/>
            </a:pPr>
            <a:r>
              <a:rPr lang="fr-FR"/>
              <a:t>In QGIS run the nearest hub request on the streetview coordinates folder and the centroid coordinates that will give us the ID of the closest image for each images inside </a:t>
            </a:r>
          </a:p>
          <a:p>
            <a:pPr>
              <a:buFontTx/>
              <a:buChar char="-"/>
            </a:pPr>
            <a:r>
              <a:rPr lang="fr-FR"/>
              <a:t>Make a query to download all the images with the resulting Ids (This can contain duplicates because an image can be the closest for multiple points of the streetview data)</a:t>
            </a:r>
          </a:p>
          <a:p>
            <a:pPr>
              <a:buFontTx/>
              <a:buChar char="-"/>
            </a:pPr>
            <a:endParaRPr lang="fr-FR" sz="2800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856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FFFFFF"/>
                </a:solidFill>
              </a:rPr>
              <a:t>Viewing the grid and the centroids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map with a green rectangle&#10;&#10;Description automatically generated with low confidence">
            <a:extLst>
              <a:ext uri="{FF2B5EF4-FFF2-40B4-BE49-F238E27FC236}">
                <a16:creationId xmlns:a16="http://schemas.microsoft.com/office/drawing/2014/main" id="{B3C03015-6C4D-7D06-E2B6-C1516C5B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7" y="643467"/>
            <a:ext cx="4975853" cy="3618056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38D2AD0E-A271-F96E-206E-0C631F4CC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9" y="644652"/>
            <a:ext cx="4993823" cy="3618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29F4A0-EF22-A69E-BDEE-F5175E89DC08}"/>
              </a:ext>
            </a:extLst>
          </p:cNvPr>
          <p:cNvSpPr/>
          <p:nvPr/>
        </p:nvSpPr>
        <p:spPr>
          <a:xfrm>
            <a:off x="3815176" y="3200419"/>
            <a:ext cx="761804" cy="476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5F0B9F-FABC-DF97-BA8A-CF8EE0D30682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4576981" y="2453680"/>
            <a:ext cx="1964959" cy="9848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9D6E-14C6-F571-7F8A-D0D4565F4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99491"/>
            <a:ext cx="10115203" cy="1822118"/>
          </a:xfrm>
        </p:spPr>
        <p:txBody>
          <a:bodyPr anchor="ctr">
            <a:normAutofit/>
          </a:bodyPr>
          <a:lstStyle/>
          <a:p>
            <a:r>
              <a:rPr lang="fr-FR"/>
              <a:t>Ranking model</a:t>
            </a:r>
            <a:endParaRPr lang="en-CA"/>
          </a:p>
        </p:txBody>
      </p:sp>
      <p:sp>
        <p:nvSpPr>
          <p:cNvPr id="25" name="Date Placeholder 14">
            <a:extLst>
              <a:ext uri="{FF2B5EF4-FFF2-40B4-BE49-F238E27FC236}">
                <a16:creationId xmlns:a16="http://schemas.microsoft.com/office/drawing/2014/main" id="{4C753A68-3755-976F-1277-72CB545C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26" name="Footer Placeholder 15">
            <a:extLst>
              <a:ext uri="{FF2B5EF4-FFF2-40B4-BE49-F238E27FC236}">
                <a16:creationId xmlns:a16="http://schemas.microsoft.com/office/drawing/2014/main" id="{01493447-621D-A40D-FF80-C95105E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16">
            <a:extLst>
              <a:ext uri="{FF2B5EF4-FFF2-40B4-BE49-F238E27FC236}">
                <a16:creationId xmlns:a16="http://schemas.microsoft.com/office/drawing/2014/main" id="{77E3683D-7FC0-A2ED-DD78-A21FBE37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4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fr-FR" sz="3400">
                <a:solidFill>
                  <a:srgbClr val="FFFFFF"/>
                </a:solidFill>
              </a:rPr>
              <a:t>Viewing the streetview data and the data from mapillary (coordinates and id only)</a:t>
            </a:r>
            <a:endParaRPr lang="en-CA" sz="340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0C308C3F-6342-E920-C11D-B0714394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6" y="688903"/>
            <a:ext cx="5606185" cy="4077649"/>
          </a:xfrm>
          <a:prstGeom prst="rect">
            <a:avLst/>
          </a:prstGeom>
        </p:spPr>
      </p:pic>
      <p:pic>
        <p:nvPicPr>
          <p:cNvPr id="9" name="Picture 8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521A1125-47E3-1B46-5C45-275993B71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40" y="684857"/>
            <a:ext cx="5606184" cy="404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74AF47-3606-D2A2-B89B-8856BDC720C4}"/>
              </a:ext>
            </a:extLst>
          </p:cNvPr>
          <p:cNvSpPr txBox="1"/>
          <p:nvPr/>
        </p:nvSpPr>
        <p:spPr>
          <a:xfrm>
            <a:off x="202377" y="256903"/>
            <a:ext cx="440483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fr-FR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Mapillary data viewed inside QGIS :</a:t>
            </a:r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79D31-4512-BFFC-5551-4E5D6D9F339A}"/>
              </a:ext>
            </a:extLst>
          </p:cNvPr>
          <p:cNvSpPr txBox="1"/>
          <p:nvPr/>
        </p:nvSpPr>
        <p:spPr>
          <a:xfrm>
            <a:off x="6197942" y="188884"/>
            <a:ext cx="440483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4904">
              <a:spcAft>
                <a:spcPts val="600"/>
              </a:spcAft>
            </a:pPr>
            <a:r>
              <a:rPr lang="fr-FR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Streetview data viewed inside QGIS :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7320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Finding the nearest mapillary point from a streetview point</a:t>
            </a:r>
            <a:endParaRPr lang="en-CA"/>
          </a:p>
        </p:txBody>
      </p:sp>
      <p:pic>
        <p:nvPicPr>
          <p:cNvPr id="12" name="Picture 11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BEC52D6A-376B-EFD4-453C-554E60447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1" y="2001795"/>
            <a:ext cx="5638942" cy="40602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6D5C36-CD0B-A1FB-02CE-15974FE48A45}"/>
              </a:ext>
            </a:extLst>
          </p:cNvPr>
          <p:cNvSpPr/>
          <p:nvPr/>
        </p:nvSpPr>
        <p:spPr>
          <a:xfrm>
            <a:off x="2524842" y="4099641"/>
            <a:ext cx="812800" cy="50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AA828F-63F4-DDA8-9845-48556D6E67B7}"/>
              </a:ext>
            </a:extLst>
          </p:cNvPr>
          <p:cNvSpPr/>
          <p:nvPr/>
        </p:nvSpPr>
        <p:spPr>
          <a:xfrm>
            <a:off x="3528177" y="4099641"/>
            <a:ext cx="812800" cy="50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A4D457-72DF-B707-6311-082DA0FDCB70}"/>
              </a:ext>
            </a:extLst>
          </p:cNvPr>
          <p:cNvCxnSpPr>
            <a:cxnSpLocks/>
          </p:cNvCxnSpPr>
          <p:nvPr/>
        </p:nvCxnSpPr>
        <p:spPr>
          <a:xfrm>
            <a:off x="4347154" y="4479726"/>
            <a:ext cx="2510846" cy="329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581C55-6479-D4B6-61FC-A904763ABBC7}"/>
              </a:ext>
            </a:extLst>
          </p:cNvPr>
          <p:cNvCxnSpPr>
            <a:cxnSpLocks/>
          </p:cNvCxnSpPr>
          <p:nvPr/>
        </p:nvCxnSpPr>
        <p:spPr>
          <a:xfrm flipV="1">
            <a:off x="3225729" y="3013389"/>
            <a:ext cx="3504454" cy="10862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619513-BB8C-C532-2CED-6D45A889C17E}"/>
              </a:ext>
            </a:extLst>
          </p:cNvPr>
          <p:cNvSpPr txBox="1"/>
          <p:nvPr/>
        </p:nvSpPr>
        <p:spPr>
          <a:xfrm>
            <a:off x="7191632" y="2397211"/>
            <a:ext cx="3262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/>
              <a:t>Point from streetview</a:t>
            </a:r>
            <a:endParaRPr lang="en-CA" sz="4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A6F7C-709A-1097-83BB-A5460915D894}"/>
              </a:ext>
            </a:extLst>
          </p:cNvPr>
          <p:cNvSpPr txBox="1"/>
          <p:nvPr/>
        </p:nvSpPr>
        <p:spPr>
          <a:xfrm>
            <a:off x="7191632" y="4503612"/>
            <a:ext cx="3262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/>
              <a:t>Point from Mapillary</a:t>
            </a:r>
            <a:endParaRPr lang="en-CA" sz="4400"/>
          </a:p>
        </p:txBody>
      </p:sp>
    </p:spTree>
    <p:extLst>
      <p:ext uri="{BB962C8B-B14F-4D97-AF65-F5344CB8AC3E}">
        <p14:creationId xmlns:p14="http://schemas.microsoft.com/office/powerpoint/2010/main" val="146104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Finding the nearest mapillary point from a streetview point</a:t>
            </a:r>
            <a:endParaRPr lang="en-CA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A7D876-2658-DCBA-CD71-FEE4D734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9" y="1896533"/>
            <a:ext cx="5447295" cy="4353044"/>
          </a:xfrm>
          <a:prstGeom prst="rect">
            <a:avLst/>
          </a:prstGeom>
        </p:spPr>
      </p:pic>
      <p:pic>
        <p:nvPicPr>
          <p:cNvPr id="6" name="Picture 5" descr="A picture containing text, screenshot, number, document&#10;&#10;Description automatically generated">
            <a:extLst>
              <a:ext uri="{FF2B5EF4-FFF2-40B4-BE49-F238E27FC236}">
                <a16:creationId xmlns:a16="http://schemas.microsoft.com/office/drawing/2014/main" id="{254A9943-98C9-6176-94F2-448D2A4C0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12" y="1896533"/>
            <a:ext cx="2799628" cy="43530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2A538F-1DF5-D76E-D5A4-0E4108050B0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578014" y="4073055"/>
            <a:ext cx="30885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0F2DC5-3780-FA2F-AE88-B742A185DC82}"/>
              </a:ext>
            </a:extLst>
          </p:cNvPr>
          <p:cNvSpPr txBox="1"/>
          <p:nvPr/>
        </p:nvSpPr>
        <p:spPr>
          <a:xfrm>
            <a:off x="5722499" y="2828835"/>
            <a:ext cx="2799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After converting the resulting GeoPackage into a CSV we get the following file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39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52743-49A8-726B-FC3A-CCE06EB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Finding the nearest mapillary point from a streetview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1455E-CBED-2E1A-87D2-0A87D211A41D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X, Y : Coordinate of the streetview point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Longitude Latitude : Coordinate of the Mapillary point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HubName : ID of the corresponding Mapillary image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-"/>
            </a:pPr>
            <a:r>
              <a:rPr lang="en-US" sz="1500">
                <a:solidFill>
                  <a:srgbClr val="FFFFFF"/>
                </a:solidFill>
              </a:rPr>
              <a:t>HubDist : Distance in meters from the Streetview point to the Mapillary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5CB45E8-BD6F-E7A3-3113-0DFD826DA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2025863"/>
            <a:ext cx="6798082" cy="28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0F04D-22E8-FC5C-A609-01B0DBD1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Ranking model 40 epochs with only initial data</a:t>
            </a:r>
          </a:p>
        </p:txBody>
      </p:sp>
      <p:pic>
        <p:nvPicPr>
          <p:cNvPr id="5" name="Picture 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4EA990E-2F8A-395F-AD11-EE93F6B38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0DB357F1-A65B-FFC9-E9E9-F13B79FB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B0FAD3C5-14D2-11F1-BAE9-828DAC11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4" name="Footer Placeholder 15">
            <a:extLst>
              <a:ext uri="{FF2B5EF4-FFF2-40B4-BE49-F238E27FC236}">
                <a16:creationId xmlns:a16="http://schemas.microsoft.com/office/drawing/2014/main" id="{0CF8E360-9297-9BE4-F34D-5EA10007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1D642C74-3DCD-51A7-D948-F82473FB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662B-CDF3-5AB6-A1F1-CFB25245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Ranking model 40 epochs with only initial data</a:t>
            </a:r>
            <a:endParaRPr lang="en-CA"/>
          </a:p>
        </p:txBody>
      </p:sp>
      <p:pic>
        <p:nvPicPr>
          <p:cNvPr id="7" name="Picture 6" descr="A road with building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AF0D2E02-7F95-24EB-7656-8DD259EC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163091"/>
            <a:ext cx="8695941" cy="1769045"/>
          </a:xfrm>
          <a:prstGeom prst="rect">
            <a:avLst/>
          </a:prstGeom>
        </p:spPr>
      </p:pic>
      <p:pic>
        <p:nvPicPr>
          <p:cNvPr id="9" name="Picture 8" descr="A dirt road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24655BC-A950-3ED3-072E-2C5D6677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91" y="4357867"/>
            <a:ext cx="8710300" cy="1769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EF459B-DEA1-691A-D964-2E24E3BD273E}"/>
              </a:ext>
            </a:extLst>
          </p:cNvPr>
          <p:cNvSpPr txBox="1"/>
          <p:nvPr/>
        </p:nvSpPr>
        <p:spPr>
          <a:xfrm>
            <a:off x="1755209" y="1793759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Least connected to nature :</a:t>
            </a:r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46041-5E4D-1907-87AA-E3BE5A3574B1}"/>
              </a:ext>
            </a:extLst>
          </p:cNvPr>
          <p:cNvSpPr txBox="1"/>
          <p:nvPr/>
        </p:nvSpPr>
        <p:spPr>
          <a:xfrm>
            <a:off x="1726491" y="3988535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3BBEA5F5-0422-FCB5-FC44-5F8B2333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072E4773-4FC6-9C13-BBB7-2C3F12C0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06C9F546-E651-64E9-2A35-75894304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0662B-CDF3-5AB6-A1F1-CFB25245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Ranking model with data augmentation trained for 50 epochs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1D599D6-4A86-893D-00CB-52FCE0F45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32052B39-0386-0844-8EC3-2FE5BCE06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B563EB09-C1CF-F49C-DCAD-6272465D9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A43219FE-1880-C350-5E06-823EAC73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92A3766C-87D2-A007-E256-B21E2802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662B-CDF3-5AB6-A1F1-CFB25245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Ranking model with data augmentation trained for 50 epochs</a:t>
            </a:r>
            <a:endParaRPr lang="en-CA"/>
          </a:p>
        </p:txBody>
      </p:sp>
      <p:pic>
        <p:nvPicPr>
          <p:cNvPr id="4" name="Picture 3" descr="A picture containing tree, sky, panorama, screenshot&#10;&#10;Description automatically generated">
            <a:extLst>
              <a:ext uri="{FF2B5EF4-FFF2-40B4-BE49-F238E27FC236}">
                <a16:creationId xmlns:a16="http://schemas.microsoft.com/office/drawing/2014/main" id="{3C6368CF-00BE-760B-8C7E-42CBC770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45" y="2101212"/>
            <a:ext cx="9192908" cy="1848108"/>
          </a:xfrm>
          <a:prstGeom prst="rect">
            <a:avLst/>
          </a:prstGeom>
        </p:spPr>
      </p:pic>
      <p:pic>
        <p:nvPicPr>
          <p:cNvPr id="8" name="Picture 7" descr="A picture containing panorama, screenshot, sky, tree&#10;&#10;Description automatically generated">
            <a:extLst>
              <a:ext uri="{FF2B5EF4-FFF2-40B4-BE49-F238E27FC236}">
                <a16:creationId xmlns:a16="http://schemas.microsoft.com/office/drawing/2014/main" id="{102C6717-8FFA-4425-ECC1-869649338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45" y="4274197"/>
            <a:ext cx="9394041" cy="1905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967498-77BE-1F01-4465-002588B9BD33}"/>
              </a:ext>
            </a:extLst>
          </p:cNvPr>
          <p:cNvSpPr txBox="1"/>
          <p:nvPr/>
        </p:nvSpPr>
        <p:spPr>
          <a:xfrm>
            <a:off x="1499545" y="3943840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Least connected to nature :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1CF79-2508-ED62-2FE6-8E2439FFD9BC}"/>
              </a:ext>
            </a:extLst>
          </p:cNvPr>
          <p:cNvSpPr txBox="1"/>
          <p:nvPr/>
        </p:nvSpPr>
        <p:spPr>
          <a:xfrm>
            <a:off x="1551999" y="1776335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F310DF4A-5A72-92EB-7B2B-EC9D96B6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2990FDA-8114-6CD6-599F-9A15C748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DF9951A-07AB-78E4-2C61-5EF15873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0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5ABAB-65F7-95F1-8860-EB8E595D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Ranking model with data augmentation fine tuned with random search</a:t>
            </a:r>
          </a:p>
        </p:txBody>
      </p:sp>
      <p:pic>
        <p:nvPicPr>
          <p:cNvPr id="5" name="Picture 4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3B2EBA1-2E45-F2E5-19A7-481C814AD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B1B3C8F2-AF2F-5430-DCFB-DE67A2782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692CB205-2C60-8C71-F2A2-CC7738E5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9" name="Footer Placeholder 15">
            <a:extLst>
              <a:ext uri="{FF2B5EF4-FFF2-40B4-BE49-F238E27FC236}">
                <a16:creationId xmlns:a16="http://schemas.microsoft.com/office/drawing/2014/main" id="{463EA41C-C20D-00B3-6F1F-9A890E0D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9152953A-5F1B-2B3A-AC23-18D6C69A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4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ABAB-65F7-95F1-8860-EB8E595D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/>
              <a:t>Ranking model with data augmentation fine tuned with random search for 50E</a:t>
            </a:r>
            <a:endParaRPr lang="en-CA"/>
          </a:p>
        </p:txBody>
      </p:sp>
      <p:pic>
        <p:nvPicPr>
          <p:cNvPr id="4" name="Picture 3" descr="A picture containing tree, screenshot, panorama, sky&#10;&#10;Description automatically generated">
            <a:extLst>
              <a:ext uri="{FF2B5EF4-FFF2-40B4-BE49-F238E27FC236}">
                <a16:creationId xmlns:a16="http://schemas.microsoft.com/office/drawing/2014/main" id="{44998C00-9FC3-ED1F-8404-F96B0639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6" y="2173968"/>
            <a:ext cx="9054747" cy="1833117"/>
          </a:xfrm>
          <a:prstGeom prst="rect">
            <a:avLst/>
          </a:prstGeom>
        </p:spPr>
      </p:pic>
      <p:pic>
        <p:nvPicPr>
          <p:cNvPr id="8" name="Picture 7" descr="A picture containing panorama, screenshot, tree, sky&#10;&#10;Description automatically generated">
            <a:extLst>
              <a:ext uri="{FF2B5EF4-FFF2-40B4-BE49-F238E27FC236}">
                <a16:creationId xmlns:a16="http://schemas.microsoft.com/office/drawing/2014/main" id="{C214B24B-84D7-0BA2-FC44-7A6765F4E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94" y="4335364"/>
            <a:ext cx="9591810" cy="1952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BB56B-7DE0-7713-9542-2474E4D2C7F9}"/>
              </a:ext>
            </a:extLst>
          </p:cNvPr>
          <p:cNvSpPr txBox="1"/>
          <p:nvPr/>
        </p:nvSpPr>
        <p:spPr>
          <a:xfrm>
            <a:off x="1037518" y="1770998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1CFE8-918D-10F3-DCFA-46587960C041}"/>
              </a:ext>
            </a:extLst>
          </p:cNvPr>
          <p:cNvSpPr txBox="1"/>
          <p:nvPr/>
        </p:nvSpPr>
        <p:spPr>
          <a:xfrm>
            <a:off x="1037517" y="4020381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Least connected to nature :</a:t>
            </a:r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FCFDB-6718-6938-3821-8189BA12F2B2}"/>
              </a:ext>
            </a:extLst>
          </p:cNvPr>
          <p:cNvSpPr txBox="1"/>
          <p:nvPr/>
        </p:nvSpPr>
        <p:spPr>
          <a:xfrm>
            <a:off x="1551999" y="1776335"/>
            <a:ext cx="276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Most connected to nature :</a:t>
            </a:r>
            <a:endParaRPr lang="en-CA"/>
          </a:p>
        </p:txBody>
      </p:sp>
      <p:sp>
        <p:nvSpPr>
          <p:cNvPr id="12" name="Date Placeholder 14">
            <a:extLst>
              <a:ext uri="{FF2B5EF4-FFF2-40B4-BE49-F238E27FC236}">
                <a16:creationId xmlns:a16="http://schemas.microsoft.com/office/drawing/2014/main" id="{834B2924-68BD-11BD-2C79-DB42ACCA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637BCDF3-557C-A0C9-0C2D-BB371693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70BFD145-91DD-B356-0024-D12E56F5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6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1221B-337A-14C9-2D5E-DD400044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Handpicked ranking model from the tuning process </a:t>
            </a:r>
          </a:p>
        </p:txBody>
      </p:sp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8D6C2A0-0D8F-E49E-014A-A01DB306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1" y="640080"/>
            <a:ext cx="4803648" cy="36027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660CAA3D-B39F-7163-43D2-A2F872A0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ate Placeholder 14">
            <a:extLst>
              <a:ext uri="{FF2B5EF4-FFF2-40B4-BE49-F238E27FC236}">
                <a16:creationId xmlns:a16="http://schemas.microsoft.com/office/drawing/2014/main" id="{1BD31E4F-0471-53B2-A300-5749DCD1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D8AF486-21BF-4A02-A3DE-0964203F1F64}" type="datetime1">
              <a:rPr lang="en-US" smtClean="0"/>
              <a:pPr>
                <a:spcAft>
                  <a:spcPts val="600"/>
                </a:spcAft>
              </a:pPr>
              <a:t>6/27/2023</a:t>
            </a:fld>
            <a:endParaRPr lang="en-US"/>
          </a:p>
        </p:txBody>
      </p:sp>
      <p:sp>
        <p:nvSpPr>
          <p:cNvPr id="10" name="Footer Placeholder 15">
            <a:extLst>
              <a:ext uri="{FF2B5EF4-FFF2-40B4-BE49-F238E27FC236}">
                <a16:creationId xmlns:a16="http://schemas.microsoft.com/office/drawing/2014/main" id="{77EF80FA-A528-8D9E-B1EE-ADC148B2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4D414993-F846-3DD9-8552-8DB57E8C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854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122</TotalTime>
  <Words>507</Words>
  <Application>Microsoft Office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Ranking model and comparison model results</vt:lpstr>
      <vt:lpstr>Ranking model</vt:lpstr>
      <vt:lpstr>Ranking model 40 epochs with only initial data</vt:lpstr>
      <vt:lpstr>Ranking model 40 epochs with only initial data</vt:lpstr>
      <vt:lpstr>Ranking model with data augmentation trained for 50 epochs</vt:lpstr>
      <vt:lpstr>Ranking model with data augmentation trained for 50 epochs</vt:lpstr>
      <vt:lpstr>Ranking model with data augmentation fine tuned with random search</vt:lpstr>
      <vt:lpstr>Ranking model with data augmentation fine tuned with random search for 50E</vt:lpstr>
      <vt:lpstr>Handpicked ranking model from the tuning process </vt:lpstr>
      <vt:lpstr>Handpicked ranking model from the tuning process </vt:lpstr>
      <vt:lpstr>Comparison model</vt:lpstr>
      <vt:lpstr>Comparison model trained for 60 epoch with initial data (fine tuned by hand)</vt:lpstr>
      <vt:lpstr>Comparison model trained for 60 epoch with initial data (fine tuned by hand)</vt:lpstr>
      <vt:lpstr>Comparison model trained for 50 epochs with data augmentation</vt:lpstr>
      <vt:lpstr>Comparison model tuned with data augmentation</vt:lpstr>
      <vt:lpstr>Comparison model handpicked from the tuned models</vt:lpstr>
      <vt:lpstr>Mapillary data</vt:lpstr>
      <vt:lpstr>How to acquire the data ?</vt:lpstr>
      <vt:lpstr>Viewing the grid and the centroids</vt:lpstr>
      <vt:lpstr>Viewing the streetview data and the data from mapillary (coordinates and id only)</vt:lpstr>
      <vt:lpstr>Finding the nearest mapillary point from a streetview point</vt:lpstr>
      <vt:lpstr>Finding the nearest mapillary point from a streetview point</vt:lpstr>
      <vt:lpstr>Finding the nearest mapillary point from a streetview 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Ranking model and comparison model results</dc:title>
  <dc:creator>Hannick Abdul Kuthoos</dc:creator>
  <cp:lastModifiedBy>Hannick Abdul Kuthoos</cp:lastModifiedBy>
  <cp:revision>3</cp:revision>
  <dcterms:created xsi:type="dcterms:W3CDTF">2023-06-26T17:00:06Z</dcterms:created>
  <dcterms:modified xsi:type="dcterms:W3CDTF">2023-06-27T15:16:46Z</dcterms:modified>
</cp:coreProperties>
</file>